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497" r:id="rId2"/>
    <p:sldId id="498" r:id="rId3"/>
    <p:sldId id="499" r:id="rId4"/>
    <p:sldId id="376" r:id="rId5"/>
    <p:sldId id="469" r:id="rId6"/>
    <p:sldId id="470"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6D0EE-2BF3-214A-8A32-BB101E27F5EF}">
          <p14:sldIdLst>
            <p14:sldId id="497"/>
            <p14:sldId id="498"/>
            <p14:sldId id="499"/>
          </p14:sldIdLst>
        </p14:section>
        <p14:section name="Verdi-Rigoletto (13.02.2022)" id="{BB507B4D-DA6D-4FEB-BA94-4E0AD7177761}">
          <p14:sldIdLst>
            <p14:sldId id="376"/>
            <p14:sldId id="469"/>
            <p14:sldId id="47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4660"/>
  </p:normalViewPr>
  <p:slideViewPr>
    <p:cSldViewPr snapToGrid="0">
      <p:cViewPr varScale="1">
        <p:scale>
          <a:sx n="160" d="100"/>
          <a:sy n="160" d="100"/>
        </p:scale>
        <p:origin x="165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11/22/23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11/22/23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5C6F0-34D8-C833-3A74-36F7A8D2B00E}"/>
              </a:ext>
            </a:extLst>
          </p:cNvPr>
          <p:cNvPicPr>
            <a:picLocks noChangeAspect="1"/>
          </p:cNvPicPr>
          <p:nvPr/>
        </p:nvPicPr>
        <p:blipFill>
          <a:blip r:embed="rId2"/>
          <a:stretch>
            <a:fillRect/>
          </a:stretch>
        </p:blipFill>
        <p:spPr>
          <a:xfrm>
            <a:off x="5112670" y="358815"/>
            <a:ext cx="4654434" cy="6302415"/>
          </a:xfrm>
          <a:prstGeom prst="rect">
            <a:avLst/>
          </a:prstGeom>
        </p:spPr>
      </p:pic>
    </p:spTree>
    <p:extLst>
      <p:ext uri="{BB962C8B-B14F-4D97-AF65-F5344CB8AC3E}">
        <p14:creationId xmlns:p14="http://schemas.microsoft.com/office/powerpoint/2010/main" val="333982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92C8CA-51CB-4511-AEBA-C04E0B721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yellow and black clothing on a stage&#10;&#10;Description automatically generated">
            <a:extLst>
              <a:ext uri="{FF2B5EF4-FFF2-40B4-BE49-F238E27FC236}">
                <a16:creationId xmlns:a16="http://schemas.microsoft.com/office/drawing/2014/main" id="{BEDC5618-EEF2-2CB7-8028-2C05AF3FA5BF}"/>
              </a:ext>
            </a:extLst>
          </p:cNvPr>
          <p:cNvPicPr>
            <a:picLocks noChangeAspect="1"/>
          </p:cNvPicPr>
          <p:nvPr/>
        </p:nvPicPr>
        <p:blipFill rotWithShape="1">
          <a:blip r:embed="rId2">
            <a:extLst>
              <a:ext uri="{28A0092B-C50C-407E-A947-70E740481C1C}">
                <a14:useLocalDpi xmlns:a14="http://schemas.microsoft.com/office/drawing/2010/main" val="0"/>
              </a:ext>
            </a:extLst>
          </a:blip>
          <a:srcRect l="1031" r="-3" b="-3"/>
          <a:stretch/>
        </p:blipFill>
        <p:spPr>
          <a:xfrm>
            <a:off x="159843" y="165419"/>
            <a:ext cx="4717785" cy="3181935"/>
          </a:xfrm>
          <a:prstGeom prst="rect">
            <a:avLst/>
          </a:prstGeom>
        </p:spPr>
      </p:pic>
      <p:pic>
        <p:nvPicPr>
          <p:cNvPr id="5" name="Picture 4" descr="A person in a white suit holding a crown over his head&#10;&#10;Description automatically generated">
            <a:extLst>
              <a:ext uri="{FF2B5EF4-FFF2-40B4-BE49-F238E27FC236}">
                <a16:creationId xmlns:a16="http://schemas.microsoft.com/office/drawing/2014/main" id="{2C94DBA2-47AD-5D90-8189-D70B69658E9D}"/>
              </a:ext>
            </a:extLst>
          </p:cNvPr>
          <p:cNvPicPr>
            <a:picLocks noChangeAspect="1"/>
          </p:cNvPicPr>
          <p:nvPr/>
        </p:nvPicPr>
        <p:blipFill rotWithShape="1">
          <a:blip r:embed="rId3">
            <a:extLst>
              <a:ext uri="{28A0092B-C50C-407E-A947-70E740481C1C}">
                <a14:useLocalDpi xmlns:a14="http://schemas.microsoft.com/office/drawing/2010/main" val="0"/>
              </a:ext>
            </a:extLst>
          </a:blip>
          <a:srcRect t="788"/>
          <a:stretch/>
        </p:blipFill>
        <p:spPr>
          <a:xfrm>
            <a:off x="5028372" y="165419"/>
            <a:ext cx="2293153" cy="3181935"/>
          </a:xfrm>
          <a:prstGeom prst="rect">
            <a:avLst/>
          </a:prstGeom>
        </p:spPr>
      </p:pic>
      <p:pic>
        <p:nvPicPr>
          <p:cNvPr id="11" name="Picture 10" descr="A person hugging a person&#10;&#10;Description automatically generated">
            <a:extLst>
              <a:ext uri="{FF2B5EF4-FFF2-40B4-BE49-F238E27FC236}">
                <a16:creationId xmlns:a16="http://schemas.microsoft.com/office/drawing/2014/main" id="{B084AEC7-4FAC-C0C4-A84C-77F12AA25656}"/>
              </a:ext>
            </a:extLst>
          </p:cNvPr>
          <p:cNvPicPr>
            <a:picLocks noChangeAspect="1"/>
          </p:cNvPicPr>
          <p:nvPr/>
        </p:nvPicPr>
        <p:blipFill rotWithShape="1">
          <a:blip r:embed="rId4">
            <a:extLst>
              <a:ext uri="{28A0092B-C50C-407E-A947-70E740481C1C}">
                <a14:useLocalDpi xmlns:a14="http://schemas.microsoft.com/office/drawing/2010/main" val="0"/>
              </a:ext>
            </a:extLst>
          </a:blip>
          <a:srcRect l="22077" r="29325" b="-3"/>
          <a:stretch/>
        </p:blipFill>
        <p:spPr>
          <a:xfrm>
            <a:off x="7460240" y="165419"/>
            <a:ext cx="2316551" cy="3181935"/>
          </a:xfrm>
          <a:prstGeom prst="rect">
            <a:avLst/>
          </a:prstGeom>
        </p:spPr>
      </p:pic>
      <p:pic>
        <p:nvPicPr>
          <p:cNvPr id="13" name="Picture 12" descr="A group of people wearing clothing&#10;&#10;Description automatically generated">
            <a:extLst>
              <a:ext uri="{FF2B5EF4-FFF2-40B4-BE49-F238E27FC236}">
                <a16:creationId xmlns:a16="http://schemas.microsoft.com/office/drawing/2014/main" id="{1A476E83-93D8-38C8-DDC5-0FC7755ED808}"/>
              </a:ext>
            </a:extLst>
          </p:cNvPr>
          <p:cNvPicPr>
            <a:picLocks noChangeAspect="1"/>
          </p:cNvPicPr>
          <p:nvPr/>
        </p:nvPicPr>
        <p:blipFill rotWithShape="1">
          <a:blip r:embed="rId5">
            <a:extLst>
              <a:ext uri="{28A0092B-C50C-407E-A947-70E740481C1C}">
                <a14:useLocalDpi xmlns:a14="http://schemas.microsoft.com/office/drawing/2010/main" val="0"/>
              </a:ext>
            </a:extLst>
          </a:blip>
          <a:srcRect l="11235" r="11592" b="-2"/>
          <a:stretch/>
        </p:blipFill>
        <p:spPr>
          <a:xfrm>
            <a:off x="155258" y="3515901"/>
            <a:ext cx="4717785" cy="2796836"/>
          </a:xfrm>
          <a:prstGeom prst="rect">
            <a:avLst/>
          </a:prstGeom>
        </p:spPr>
      </p:pic>
      <p:pic>
        <p:nvPicPr>
          <p:cNvPr id="9" name="Picture 8" descr="A person in a blue dress standing next to a large blue object&#10;&#10;Description automatically generated">
            <a:extLst>
              <a:ext uri="{FF2B5EF4-FFF2-40B4-BE49-F238E27FC236}">
                <a16:creationId xmlns:a16="http://schemas.microsoft.com/office/drawing/2014/main" id="{C79C5A18-2E18-FD7B-A3B3-5963E3FB6AA5}"/>
              </a:ext>
            </a:extLst>
          </p:cNvPr>
          <p:cNvPicPr>
            <a:picLocks noChangeAspect="1"/>
          </p:cNvPicPr>
          <p:nvPr/>
        </p:nvPicPr>
        <p:blipFill rotWithShape="1">
          <a:blip r:embed="rId6">
            <a:extLst>
              <a:ext uri="{28A0092B-C50C-407E-A947-70E740481C1C}">
                <a14:useLocalDpi xmlns:a14="http://schemas.microsoft.com/office/drawing/2010/main" val="0"/>
              </a:ext>
            </a:extLst>
          </a:blip>
          <a:srcRect l="28863" r="16407"/>
          <a:stretch/>
        </p:blipFill>
        <p:spPr>
          <a:xfrm>
            <a:off x="5032958" y="3510646"/>
            <a:ext cx="2293153" cy="2796836"/>
          </a:xfrm>
          <a:prstGeom prst="rect">
            <a:avLst/>
          </a:prstGeom>
        </p:spPr>
      </p:pic>
      <p:pic>
        <p:nvPicPr>
          <p:cNvPr id="3" name="Picture 2" descr="A person in a garment with a crown and a group of people in clothing&#10;&#10;Description automatically generated">
            <a:extLst>
              <a:ext uri="{FF2B5EF4-FFF2-40B4-BE49-F238E27FC236}">
                <a16:creationId xmlns:a16="http://schemas.microsoft.com/office/drawing/2014/main" id="{F831A717-DCD9-5FEA-9F31-59F50C79A689}"/>
              </a:ext>
            </a:extLst>
          </p:cNvPr>
          <p:cNvPicPr>
            <a:picLocks noChangeAspect="1"/>
          </p:cNvPicPr>
          <p:nvPr/>
        </p:nvPicPr>
        <p:blipFill rotWithShape="1">
          <a:blip r:embed="rId7">
            <a:extLst>
              <a:ext uri="{28A0092B-C50C-407E-A947-70E740481C1C}">
                <a14:useLocalDpi xmlns:a14="http://schemas.microsoft.com/office/drawing/2010/main" val="0"/>
              </a:ext>
            </a:extLst>
          </a:blip>
          <a:srcRect l="17680" r="27032"/>
          <a:stretch/>
        </p:blipFill>
        <p:spPr>
          <a:xfrm>
            <a:off x="7464826" y="3510646"/>
            <a:ext cx="2316551" cy="2796836"/>
          </a:xfrm>
          <a:prstGeom prst="rect">
            <a:avLst/>
          </a:prstGeom>
        </p:spPr>
      </p:pic>
    </p:spTree>
    <p:extLst>
      <p:ext uri="{BB962C8B-B14F-4D97-AF65-F5344CB8AC3E}">
        <p14:creationId xmlns:p14="http://schemas.microsoft.com/office/powerpoint/2010/main" val="1132308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6F7667-C947-9CEF-2E79-CEF569A3A3B4}"/>
              </a:ext>
            </a:extLst>
          </p:cNvPr>
          <p:cNvSpPr txBox="1"/>
          <p:nvPr/>
        </p:nvSpPr>
        <p:spPr>
          <a:xfrm>
            <a:off x="0" y="75356"/>
            <a:ext cx="4953662" cy="6124754"/>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第一幕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第一场：宫中别殿</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曼都瓦公爵在自己的寝宫举行舞会。公爵心中虽然想着在教堂见到的神秘美女</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吉尔达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，但他却开始追求西布兰诺伯爵夫人。事实上公爵跟不少朝臣的妻子 都有染</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而吉尔达对父亲的职业也一无所知。由于父亲一直阻止她公开露面，除了教堂，她从未踏足过任何地方。</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马尔德”。此时，外面忽然有声响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吉尔达担心是父亲折返，就送走公爵。公爵临走前，两人还 山盟海誓。众人前往公爵寝宫时却遇着弄臣，便哄骗他说是掳获西布兰诺伯爵夫人。当弄臣回家发现女儿不见了，方知上当受骗。</a:t>
            </a:r>
          </a:p>
          <a:p>
            <a:pPr algn="l"/>
            <a:r>
              <a:rPr lang="zh-CN" altLang="en-US" sz="800" b="0" i="0" dirty="0">
                <a:solidFill>
                  <a:srgbClr val="222222"/>
                </a:solidFill>
                <a:effectLst/>
                <a:latin typeface="Helvetica Neue" panose="02000503000000020004" pitchFamily="2" charset="0"/>
              </a:rPr>
              <a:t>第二幕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场景：公爵宫中</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公爵雀跃的表现，起初令众人莫名其妙</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但在此时，朝臣们却开始嘲笑弄臣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弄臣此时来到公爵寝宫，寻找女儿。他故作冷淡，深怕吉尔达落入公爵手上。此 时吉尔达自公爵卧室冲出，并叫弄臣把所有人支出。不得要领后，弄臣终于说出自己在寻找亲女</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众人大为诧异。吉尔达慌忙闯入，哀求父亲请众人离开，并流露出 得知父亲职业后之羞愧心情。弄臣决定向公爵报复，及发誓要为女儿报仇，杀死公爵，但吉尔达却替公爵求情。</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第三幕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场景：旅馆外的街上</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弄臣安排公爵到斯巴拉夫奇勒经营的旅馆作客，并领吉尔达到该旅馆外，目睹公爵和妹妹玛达蕾娜寻欢作乐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著名咏叹调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女子皆善变</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响起，刻画女人不贞、无常的本性。</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弄臣要求斯巴拉夫奇勒刺杀公爵</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经过一番讨价还价，弄臣答应事成之后给他</a:t>
            </a:r>
            <a:r>
              <a:rPr lang="en-US" altLang="zh-CN" sz="800" b="0" i="0" dirty="0">
                <a:solidFill>
                  <a:srgbClr val="222222"/>
                </a:solidFill>
                <a:effectLst/>
                <a:latin typeface="Helvetica Neue" panose="02000503000000020004" pitchFamily="2" charset="0"/>
              </a:rPr>
              <a:t>20</a:t>
            </a:r>
            <a:r>
              <a:rPr lang="zh-CN" altLang="en-US" sz="800" b="0" i="0" dirty="0">
                <a:solidFill>
                  <a:srgbClr val="222222"/>
                </a:solidFill>
                <a:effectLst/>
                <a:latin typeface="Helvetica Neue" panose="02000503000000020004" pitchFamily="2" charset="0"/>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 去。</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她走进旅馆便马上遭到毒手，被斯巴拉夫奇勒刺伤， 伤重倒地，昏迷不醒。</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这刻，诅咒在主仆二人身上皆应验了。</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800" dirty="0">
              <a:solidFill>
                <a:srgbClr val="222222"/>
              </a:solidFill>
              <a:latin typeface="Helvetica Neue" panose="02000503000000020004" pitchFamily="2" charset="0"/>
            </a:endParaRPr>
          </a:p>
          <a:p>
            <a:pPr algn="l"/>
            <a:br>
              <a:rPr lang="zh-CN" altLang="en-US" sz="800" dirty="0"/>
            </a:br>
            <a:endParaRPr lang="zh-CN" altLang="en-US" sz="800" b="0" i="0" dirty="0">
              <a:solidFill>
                <a:srgbClr val="222222"/>
              </a:solidFill>
              <a:effectLst/>
              <a:latin typeface="Helvetica Neue" panose="02000503000000020004" pitchFamily="2" charset="0"/>
            </a:endParaRPr>
          </a:p>
          <a:p>
            <a:br>
              <a:rPr lang="zh-CN" altLang="en-US" sz="800" dirty="0"/>
            </a:br>
            <a:endParaRPr lang="en-DE" sz="800" dirty="0"/>
          </a:p>
        </p:txBody>
      </p:sp>
      <p:sp>
        <p:nvSpPr>
          <p:cNvPr id="5" name="TextBox 4">
            <a:extLst>
              <a:ext uri="{FF2B5EF4-FFF2-40B4-BE49-F238E27FC236}">
                <a16:creationId xmlns:a16="http://schemas.microsoft.com/office/drawing/2014/main" id="{B73EE572-C35B-22EF-2EEE-244206D580EC}"/>
              </a:ext>
            </a:extLst>
          </p:cNvPr>
          <p:cNvSpPr txBox="1"/>
          <p:nvPr/>
        </p:nvSpPr>
        <p:spPr>
          <a:xfrm>
            <a:off x="4952338" y="83307"/>
            <a:ext cx="4953662" cy="2185214"/>
          </a:xfrm>
          <a:prstGeom prst="rect">
            <a:avLst/>
          </a:prstGeom>
          <a:noFill/>
        </p:spPr>
        <p:txBody>
          <a:bodyPr wrap="square">
            <a:spAutoFit/>
          </a:bodyPr>
          <a:lstStyle/>
          <a:p>
            <a:pPr algn="l"/>
            <a:r>
              <a:rPr lang="zh-CN" altLang="en-US" sz="800" b="0" i="0" dirty="0">
                <a:solidFill>
                  <a:srgbClr val="181818"/>
                </a:solidFill>
                <a:effectLst/>
                <a:latin typeface="Open Sans Variable"/>
              </a:rPr>
              <a:t>尽管这部作品已有近 </a:t>
            </a:r>
            <a:r>
              <a:rPr lang="en-US" altLang="zh-CN" sz="800" b="0" i="0" dirty="0">
                <a:solidFill>
                  <a:srgbClr val="181818"/>
                </a:solidFill>
                <a:effectLst/>
                <a:latin typeface="Open Sans Variable"/>
              </a:rPr>
              <a:t>30 </a:t>
            </a:r>
            <a:r>
              <a:rPr lang="zh-CN" altLang="en-US" sz="800" b="0" i="0" dirty="0">
                <a:solidFill>
                  <a:srgbClr val="181818"/>
                </a:solidFill>
                <a:effectLst/>
                <a:latin typeface="Open Sans Variable"/>
              </a:rPr>
              <a:t>年的历史，但由于</a:t>
            </a:r>
            <a:r>
              <a:rPr lang="zh-CN" altLang="en-US" sz="800" b="1" i="0" dirty="0">
                <a:solidFill>
                  <a:srgbClr val="181818"/>
                </a:solidFill>
                <a:effectLst/>
                <a:latin typeface="Open Sans Variable"/>
              </a:rPr>
              <a:t>沃尔夫冈</a:t>
            </a:r>
            <a:r>
              <a:rPr lang="en-US" altLang="zh-CN" sz="800" b="1" i="0" dirty="0">
                <a:solidFill>
                  <a:srgbClr val="181818"/>
                </a:solidFill>
                <a:effectLst/>
                <a:latin typeface="Open Sans Variable"/>
              </a:rPr>
              <a:t>·</a:t>
            </a:r>
            <a:r>
              <a:rPr lang="zh-CN" altLang="en-US" sz="800" b="1" i="0" dirty="0">
                <a:solidFill>
                  <a:srgbClr val="181818"/>
                </a:solidFill>
                <a:effectLst/>
                <a:latin typeface="Open Sans Variable"/>
              </a:rPr>
              <a:t>古斯曼 </a:t>
            </a:r>
            <a:r>
              <a:rPr lang="en-US" altLang="zh-CN" sz="800" b="1" i="0" dirty="0">
                <a:solidFill>
                  <a:srgbClr val="181818"/>
                </a:solidFill>
                <a:effectLst/>
                <a:latin typeface="Open Sans Variable"/>
              </a:rPr>
              <a:t>(</a:t>
            </a:r>
            <a:r>
              <a:rPr lang="en-GB" sz="800" b="1" i="0" dirty="0">
                <a:solidFill>
                  <a:srgbClr val="181818"/>
                </a:solidFill>
                <a:effectLst/>
                <a:latin typeface="Open Sans Variable"/>
              </a:rPr>
              <a:t>Wolfgang </a:t>
            </a:r>
            <a:r>
              <a:rPr lang="en-GB" sz="800" b="1" i="0" dirty="0" err="1">
                <a:solidFill>
                  <a:srgbClr val="181818"/>
                </a:solidFill>
                <a:effectLst/>
                <a:latin typeface="Open Sans Variable"/>
              </a:rPr>
              <a:t>Gussmann</a:t>
            </a:r>
            <a:r>
              <a:rPr lang="en-GB" sz="800" b="1" i="0" dirty="0">
                <a:solidFill>
                  <a:srgbClr val="181818"/>
                </a:solidFill>
                <a:effectLst/>
                <a:latin typeface="Open Sans Variable"/>
              </a:rPr>
              <a:t>)</a:t>
            </a:r>
            <a:r>
              <a:rPr lang="zh-CN" altLang="en-US" sz="800" b="0" i="0" dirty="0">
                <a:solidFill>
                  <a:srgbClr val="181818"/>
                </a:solidFill>
                <a:effectLst/>
                <a:latin typeface="Open Sans Variable"/>
              </a:rPr>
              <a:t>在舞台设计和服装中极简主义的色彩象征主义以及舞台和道具的整体简化设计，它仍然显得永恒。</a:t>
            </a:r>
            <a:endParaRPr lang="en-US" altLang="zh-CN" sz="800" b="0" i="0" dirty="0">
              <a:solidFill>
                <a:srgbClr val="181818"/>
              </a:solidFill>
              <a:effectLst/>
              <a:latin typeface="Open Sans Variable"/>
            </a:endParaRPr>
          </a:p>
          <a:p>
            <a:pPr algn="l"/>
            <a:endParaRPr lang="zh-CN" altLang="en-US" sz="800" b="0" i="0" dirty="0">
              <a:solidFill>
                <a:srgbClr val="181818"/>
              </a:solidFill>
              <a:effectLst/>
              <a:latin typeface="Open Sans Variable"/>
            </a:endParaRPr>
          </a:p>
          <a:p>
            <a:r>
              <a:rPr lang="zh-CN" altLang="en-US" sz="800" b="0" i="0" dirty="0">
                <a:solidFill>
                  <a:srgbClr val="181818"/>
                </a:solidFill>
                <a:effectLst/>
                <a:latin typeface="Open Sans Variable"/>
              </a:rPr>
              <a:t>由于蓝色和黄色占主导地位，一些观众认为这是一部带有政治联系的当前作品。不</a:t>
            </a:r>
            <a:r>
              <a:rPr lang="en-US" altLang="zh-CN" sz="800" b="0" i="0" dirty="0">
                <a:solidFill>
                  <a:srgbClr val="181818"/>
                </a:solidFill>
                <a:effectLst/>
                <a:latin typeface="Open Sans Variable"/>
              </a:rPr>
              <a:t>——</a:t>
            </a:r>
            <a:r>
              <a:rPr lang="zh-CN" altLang="en-US" sz="800" b="0" i="0" dirty="0">
                <a:solidFill>
                  <a:srgbClr val="181818"/>
                </a:solidFill>
                <a:effectLst/>
                <a:latin typeface="Open Sans Variable"/>
              </a:rPr>
              <a:t>这实际上与乌克兰国旗无关；一方面，蓝色可以解释为吉尔达对父亲的忠诚或忠诚纽带的象征；如果你牢记康定斯基的色彩理论，它也可能代表内省、内心集中的时刻。</a:t>
            </a:r>
            <a:endParaRPr lang="en-US" altLang="zh-CN" sz="800" b="0" i="0" dirty="0">
              <a:solidFill>
                <a:srgbClr val="181818"/>
              </a:solidFill>
              <a:effectLst/>
              <a:latin typeface="Open Sans Variable"/>
            </a:endParaRPr>
          </a:p>
          <a:p>
            <a:endParaRPr lang="en-US" altLang="zh-CN" sz="800" b="0" i="0" dirty="0">
              <a:solidFill>
                <a:srgbClr val="181818"/>
              </a:solidFill>
              <a:effectLst/>
              <a:latin typeface="Open Sans Variable"/>
            </a:endParaRPr>
          </a:p>
          <a:p>
            <a:r>
              <a:rPr lang="zh-CN" altLang="en-US" sz="800" b="0" i="0" dirty="0">
                <a:solidFill>
                  <a:srgbClr val="181818"/>
                </a:solidFill>
                <a:effectLst/>
                <a:latin typeface="Open Sans Variable"/>
              </a:rPr>
              <a:t>黄色当然代表着朝臣内心深处的嫉妒，但也代表着贵族或对影响力和控制力的追求，因为弄臣的愚人王冠也是黄色的。巨大的皇冠上的橙色模糊线条，要么位于舞台边缘，要么充当一个易于爬过去的小围栏，与蓝色形成互补的对比，从而产生一种对立的张力。</a:t>
            </a:r>
            <a:endParaRPr lang="en-US" altLang="zh-CN" sz="800" b="0" i="0" dirty="0">
              <a:solidFill>
                <a:srgbClr val="181818"/>
              </a:solidFill>
              <a:effectLst/>
              <a:latin typeface="Open Sans Variable"/>
            </a:endParaRPr>
          </a:p>
          <a:p>
            <a:endParaRPr lang="en-US" altLang="zh-CN" sz="800" dirty="0">
              <a:solidFill>
                <a:srgbClr val="181818"/>
              </a:solidFill>
              <a:latin typeface="Open Sans Variable"/>
            </a:endParaRPr>
          </a:p>
          <a:p>
            <a:r>
              <a:rPr lang="zh-CN" altLang="en-US" sz="800" b="0" i="0" dirty="0">
                <a:solidFill>
                  <a:srgbClr val="181818"/>
                </a:solidFill>
                <a:effectLst/>
                <a:latin typeface="Open Sans Variable"/>
              </a:rPr>
              <a:t>公爵也穿黄色衣服，而蒙特罗内家族则穿红色衣服，这既可以代表家庭之爱，也可以代表对女儿被亵渎的愤怒。谋杀夫妇斯帕拉夫奇勒和他的妹妹马达莱娜穿着死亡黑色的衣服有点引人注目，弄臣的黑白也是如此，他有黑暗甚至恶毒的一面，同时感受到深深的父爱为了他的女儿。也许有人想保持清白，但环境却把他变成了一个恶毒的阴谋家。“你让我变得丑陋和卑鄙，”他在汉堡字幕中使用的翻译中说道。有趣的是，剧本中的“</a:t>
            </a:r>
            <a:r>
              <a:rPr lang="en-GB" sz="800" b="0" i="0" dirty="0" err="1">
                <a:solidFill>
                  <a:srgbClr val="181818"/>
                </a:solidFill>
                <a:effectLst/>
                <a:latin typeface="Open Sans Variable"/>
              </a:rPr>
              <a:t>scellerato</a:t>
            </a:r>
            <a:r>
              <a:rPr lang="en-GB" sz="800" b="0" i="0" dirty="0">
                <a:solidFill>
                  <a:srgbClr val="181818"/>
                </a:solidFill>
                <a:effectLst/>
                <a:latin typeface="Open Sans Variable"/>
              </a:rPr>
              <a:t>”</a:t>
            </a:r>
            <a:r>
              <a:rPr lang="zh-CN" altLang="en-US" sz="800" b="0" i="0" dirty="0">
                <a:solidFill>
                  <a:srgbClr val="181818"/>
                </a:solidFill>
                <a:effectLst/>
                <a:latin typeface="Open Sans Variable"/>
              </a:rPr>
              <a:t>一词既可以表示“罪犯”、“恶棍”，也可以表示“傻瓜”。</a:t>
            </a:r>
            <a:endParaRPr lang="en-US" altLang="zh-CN" sz="800" b="0" i="0" dirty="0">
              <a:solidFill>
                <a:srgbClr val="181818"/>
              </a:solidFill>
              <a:effectLst/>
              <a:latin typeface="Open Sans Variable"/>
            </a:endParaRPr>
          </a:p>
          <a:p>
            <a:endParaRPr lang="en-DE" sz="800" dirty="0"/>
          </a:p>
        </p:txBody>
      </p:sp>
      <p:pic>
        <p:nvPicPr>
          <p:cNvPr id="6" name="Picture 5">
            <a:extLst>
              <a:ext uri="{FF2B5EF4-FFF2-40B4-BE49-F238E27FC236}">
                <a16:creationId xmlns:a16="http://schemas.microsoft.com/office/drawing/2014/main" id="{7B39C169-F336-C5EA-0085-243D61ADDC82}"/>
              </a:ext>
            </a:extLst>
          </p:cNvPr>
          <p:cNvPicPr>
            <a:picLocks noChangeAspect="1"/>
          </p:cNvPicPr>
          <p:nvPr/>
        </p:nvPicPr>
        <p:blipFill>
          <a:blip r:embed="rId2"/>
          <a:stretch>
            <a:fillRect/>
          </a:stretch>
        </p:blipFill>
        <p:spPr>
          <a:xfrm>
            <a:off x="5088618" y="3429000"/>
            <a:ext cx="4068634" cy="3413584"/>
          </a:xfrm>
          <a:prstGeom prst="rect">
            <a:avLst/>
          </a:prstGeom>
        </p:spPr>
      </p:pic>
    </p:spTree>
    <p:extLst>
      <p:ext uri="{BB962C8B-B14F-4D97-AF65-F5344CB8AC3E}">
        <p14:creationId xmlns:p14="http://schemas.microsoft.com/office/powerpoint/2010/main" val="406825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26DFD86-D947-8A98-2B1C-F14F63E33378}"/>
              </a:ext>
            </a:extLst>
          </p:cNvPr>
          <p:cNvPicPr>
            <a:picLocks noChangeAspect="1"/>
          </p:cNvPicPr>
          <p:nvPr/>
        </p:nvPicPr>
        <p:blipFill>
          <a:blip r:embed="rId2"/>
          <a:stretch>
            <a:fillRect/>
          </a:stretch>
        </p:blipFill>
        <p:spPr>
          <a:xfrm>
            <a:off x="598573" y="643466"/>
            <a:ext cx="4150443"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86370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Wasser, Person enthält.&#10;&#10;Automatisch generierte Beschreibung">
            <a:extLst>
              <a:ext uri="{FF2B5EF4-FFF2-40B4-BE49-F238E27FC236}">
                <a16:creationId xmlns:a16="http://schemas.microsoft.com/office/drawing/2014/main" id="{19A7051E-C34D-F29F-E490-FFBEB0B59B4D}"/>
              </a:ext>
            </a:extLst>
          </p:cNvPr>
          <p:cNvPicPr>
            <a:picLocks noChangeAspect="1"/>
          </p:cNvPicPr>
          <p:nvPr/>
        </p:nvPicPr>
        <p:blipFill rotWithShape="1">
          <a:blip r:embed="rId2">
            <a:extLst>
              <a:ext uri="{28A0092B-C50C-407E-A947-70E740481C1C}">
                <a14:useLocalDpi xmlns:a14="http://schemas.microsoft.com/office/drawing/2010/main" val="0"/>
              </a:ext>
            </a:extLst>
          </a:blip>
          <a:srcRect l="8937" r="19911"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a:extLst>
              <a:ext uri="{FF2B5EF4-FFF2-40B4-BE49-F238E27FC236}">
                <a16:creationId xmlns:a16="http://schemas.microsoft.com/office/drawing/2014/main" id="{283EF5F8-D283-CFEF-FDCD-718C376B896E}"/>
              </a:ext>
            </a:extLst>
          </p:cNvPr>
          <p:cNvPicPr>
            <a:picLocks noChangeAspect="1"/>
          </p:cNvPicPr>
          <p:nvPr/>
        </p:nvPicPr>
        <p:blipFill rotWithShape="1">
          <a:blip r:embed="rId3">
            <a:extLst>
              <a:ext uri="{28A0092B-C50C-407E-A947-70E740481C1C}">
                <a14:useLocalDpi xmlns:a14="http://schemas.microsoft.com/office/drawing/2010/main" val="0"/>
              </a:ext>
            </a:extLst>
          </a:blip>
          <a:srcRect l="18940" r="872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186F43F1-949D-CBB9-FB81-31321E840228}"/>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9884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außen, Gruppe enthält.&#10;&#10;Automatisch generierte Beschreibung">
            <a:extLst>
              <a:ext uri="{FF2B5EF4-FFF2-40B4-BE49-F238E27FC236}">
                <a16:creationId xmlns:a16="http://schemas.microsoft.com/office/drawing/2014/main" id="{6676D96E-4C9A-F9EF-1F78-4F28AA6890CE}"/>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darstellend, angezogen enthält.&#10;&#10;Automatisch generierte Beschreibung">
            <a:extLst>
              <a:ext uri="{FF2B5EF4-FFF2-40B4-BE49-F238E27FC236}">
                <a16:creationId xmlns:a16="http://schemas.microsoft.com/office/drawing/2014/main" id="{FA3BB5F0-0F0D-6531-6236-D707939A925B}"/>
              </a:ext>
            </a:extLst>
          </p:cNvPr>
          <p:cNvPicPr>
            <a:picLocks noChangeAspect="1"/>
          </p:cNvPicPr>
          <p:nvPr/>
        </p:nvPicPr>
        <p:blipFill rotWithShape="1">
          <a:blip r:embed="rId3">
            <a:extLst>
              <a:ext uri="{28A0092B-C50C-407E-A947-70E740481C1C}">
                <a14:useLocalDpi xmlns:a14="http://schemas.microsoft.com/office/drawing/2010/main" val="0"/>
              </a:ext>
            </a:extLst>
          </a:blip>
          <a:srcRect r="-2" b="245"/>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A134A229-DFEC-83B6-9241-0745ACA2BA54}"/>
              </a:ext>
            </a:extLst>
          </p:cNvPr>
          <p:cNvPicPr>
            <a:picLocks noChangeAspect="1"/>
          </p:cNvPicPr>
          <p:nvPr/>
        </p:nvPicPr>
        <p:blipFill rotWithShape="1">
          <a:blip r:embed="rId4">
            <a:extLst>
              <a:ext uri="{28A0092B-C50C-407E-A947-70E740481C1C}">
                <a14:useLocalDpi xmlns:a14="http://schemas.microsoft.com/office/drawing/2010/main" val="0"/>
              </a:ext>
            </a:extLst>
          </a:blip>
          <a:srcRect t="10284" r="2" b="9284"/>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5709528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1380</Words>
  <Application>Microsoft Macintosh PowerPoint</Application>
  <PresentationFormat>A4 Paper (210x297 mm)</PresentationFormat>
  <Paragraphs>26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Open Sans Variable</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2023-11-22T17:13:18Z</cp:lastPrinted>
  <dcterms:created xsi:type="dcterms:W3CDTF">2022-11-07T20:45:57Z</dcterms:created>
  <dcterms:modified xsi:type="dcterms:W3CDTF">2023-11-22T17:19:11Z</dcterms:modified>
</cp:coreProperties>
</file>